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6" r:id="rId6"/>
    <p:sldId id="259" r:id="rId7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86" d="100"/>
          <a:sy n="86" d="100"/>
        </p:scale>
        <p:origin x="9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26T15:06:57.159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1673 4992,'4'-2'320,"0"-1"1,-1 1-1,1 0 1,0 0-1,0 0 1,0 0-1,0 1 1,1-1-1,-1 1 1,0 0-1,1 1 0,2-1-320,20-5 635,278-100 2991,-221 74-3239,-2-2 0,32-21-387,28-29 498,-35 21 582,31-10-1080,129-48 427,71-34-363,115-93 262,-385 209-220,112-57 992,102-34-1098,-20 7 460,43-19-253,-174 92-272,-25 11 141,-81 30-48,0 2-1,6-1-27,-15 4 30,-4-1-733,-12 2-925,-9-1-233,-13-2-896,-7-4-912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10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72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329448" y="338147"/>
            <a:ext cx="7125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1920 Vrije tijd: De waarde van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leisure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voor de stad 1/3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8D69EDA-7293-47F6-9756-C24602FB31A0}"/>
              </a:ext>
            </a:extLst>
          </p:cNvPr>
          <p:cNvSpPr txBox="1"/>
          <p:nvPr/>
        </p:nvSpPr>
        <p:spPr>
          <a:xfrm>
            <a:off x="1619672" y="1556792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vorige keer hebben jullie een start gemaakt aan deze opdracht. Hier kunnen jullie mee verder. Dit wordt voor jullie gelijk een mooie bijdrage voor jullie groep.</a:t>
            </a:r>
          </a:p>
          <a:p>
            <a:endParaRPr lang="nl-NL" dirty="0"/>
          </a:p>
          <a:p>
            <a:r>
              <a:rPr lang="nl-NL" dirty="0"/>
              <a:t>Op de volgende pagina vinden jullie de opdracht nogmaals beschreven. Door het ‘</a:t>
            </a:r>
            <a:r>
              <a:rPr lang="nl-NL" dirty="0" err="1"/>
              <a:t>leerpad</a:t>
            </a:r>
            <a:r>
              <a:rPr lang="nl-NL" dirty="0"/>
              <a:t>’ te volgen moet het lukken.</a:t>
            </a:r>
          </a:p>
          <a:p>
            <a:endParaRPr lang="nl-NL" dirty="0"/>
          </a:p>
          <a:p>
            <a:r>
              <a:rPr lang="nl-NL" dirty="0"/>
              <a:t>Op de 3</a:t>
            </a:r>
            <a:r>
              <a:rPr lang="nl-NL" baseline="30000" dirty="0"/>
              <a:t>e</a:t>
            </a:r>
            <a:r>
              <a:rPr lang="nl-NL" dirty="0"/>
              <a:t> sheet leg ik uit hoe ik het zou aanpakken en welke tips ik heb</a:t>
            </a:r>
          </a:p>
        </p:txBody>
      </p:sp>
    </p:spTree>
    <p:extLst>
      <p:ext uri="{BB962C8B-B14F-4D97-AF65-F5344CB8AC3E}">
        <p14:creationId xmlns:p14="http://schemas.microsoft.com/office/powerpoint/2010/main" val="310315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75978" y="915544"/>
            <a:ext cx="3805584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Na het maken van deze opdracht kun je: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Onderbouwen op welke manieren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een stad.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Kun je gestructureerd onderzoek (deskresearch) doen;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Kun je op basis van bronnen een theoretisch kader opstellen.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60388" y="2274899"/>
            <a:ext cx="381774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eaLnBrk="0" hangingPunct="0"/>
            <a:r>
              <a:rPr lang="nl-NL" sz="1100" dirty="0">
                <a:ea typeface="Calibri" pitchFamily="34" charset="0"/>
                <a:cs typeface="Arial" charset="0"/>
              </a:rPr>
              <a:t>Dit leerproduct bestaat uit twee onderdelen. Je onderzoekt de meerwaarde van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voor een stad. Je onderbouwt op welke manier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het project (IBS). </a:t>
            </a:r>
          </a:p>
          <a:p>
            <a:pPr marL="228600" indent="-228600" eaLnBrk="0" hangingPunct="0">
              <a:buAutoNum type="arabicPeriod"/>
            </a:pPr>
            <a:r>
              <a:rPr lang="nl-NL" sz="1100" b="1" dirty="0">
                <a:ea typeface="Calibri" pitchFamily="34" charset="0"/>
                <a:cs typeface="Arial" charset="0"/>
              </a:rPr>
              <a:t>Onderzoeksverslag </a:t>
            </a:r>
            <a:r>
              <a:rPr lang="nl-NL" sz="1100" dirty="0">
                <a:ea typeface="Calibri" pitchFamily="34" charset="0"/>
                <a:cs typeface="Arial" charset="0"/>
              </a:rPr>
              <a:t>met daarin: een onderzoeksvraag, plan van aanpak, resultaten (samenvatting in eigen woorden), conclusie.</a:t>
            </a:r>
          </a:p>
          <a:p>
            <a:pPr marL="228600" indent="-228600" eaLnBrk="0" hangingPunct="0">
              <a:buAutoNum type="arabicPeriod"/>
            </a:pPr>
            <a:r>
              <a:rPr lang="nl-NL" sz="1100" b="1" dirty="0">
                <a:ea typeface="Calibri" pitchFamily="34" charset="0"/>
                <a:cs typeface="Arial" charset="0"/>
              </a:rPr>
              <a:t>Onderbouwing </a:t>
            </a:r>
            <a:r>
              <a:rPr lang="nl-NL" sz="1100" dirty="0">
                <a:ea typeface="Calibri" pitchFamily="34" charset="0"/>
                <a:cs typeface="Arial" charset="0"/>
              </a:rPr>
              <a:t>met daarin: de probleemstelling van het project, een stakeholdersanalyse, de kansen van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binnen het project (onderbouwd </a:t>
            </a:r>
            <a:r>
              <a:rPr lang="nl-NL" sz="1100" dirty="0" err="1">
                <a:ea typeface="Calibri" pitchFamily="34" charset="0"/>
                <a:cs typeface="Arial" charset="0"/>
              </a:rPr>
              <a:t>ahv</a:t>
            </a:r>
            <a:r>
              <a:rPr lang="nl-NL" sz="1100" dirty="0">
                <a:ea typeface="Calibri" pitchFamily="34" charset="0"/>
                <a:cs typeface="Arial" charset="0"/>
              </a:rPr>
              <a:t> je onderzoek en literatuur).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329448" y="338147"/>
            <a:ext cx="7125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1920 Vrije tijd: De waarde van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leisure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voor de stad 2/3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952180" y="88162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3617" y="2332536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8988" y="4544583"/>
            <a:ext cx="266283" cy="41630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060388" y="4489456"/>
            <a:ext cx="381774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Onderzoek op welke manieren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een stad. Formuleer hiervoor een onderzoeksvraag en maak een plan van aanpak.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Gebruik minimaal 3 verschillende bronnen.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Omschrijf de resultaten in je eigen woorden en verwijs op correcte wijze naar de bronnen (APA).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minimaal de volgende begrippen: Maslow, sociale structuur, sociale cultuur en maatschappij, leefbaarheid en economische meerwaarde.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Trek een logische conclusie waarin je antwoord geeft op je onderzoeksvraag.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275008" y="257717"/>
            <a:ext cx="71256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1920 Vrije tijd: De waarde van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leisure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voor de stad 3/3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02568"/>
            <a:ext cx="1275008" cy="915544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63072F8-B559-4B13-B3F6-A3ABD3A6D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872" y="1700808"/>
            <a:ext cx="2232248" cy="3816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Onderzoek op welke manieren </a:t>
            </a:r>
            <a:r>
              <a:rPr lang="nl-NL" sz="1100" dirty="0" err="1">
                <a:ea typeface="Calibri" pitchFamily="34" charset="0"/>
                <a:cs typeface="Arial" charset="0"/>
              </a:rPr>
              <a:t>leisure</a:t>
            </a:r>
            <a:r>
              <a:rPr lang="nl-NL" sz="1100" dirty="0">
                <a:ea typeface="Calibri" pitchFamily="34" charset="0"/>
                <a:cs typeface="Arial" charset="0"/>
              </a:rPr>
              <a:t> van meerwaarde kan zijn voor een stad. Formuleer hiervoor een onderzoeksvraag en maak een plan van aanpak.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Gebruik minimaal 3 verschillende bronnen.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Omschrijf de resultaten in je eigen woorden en verwijs op correcte wijze naar de bronnen (APA).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minimaal de volgende begrippen: Maslow, sociale structuur, sociale cultuur en maatschappij, leefbaarheid en economische meerwaarde.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Trek een logische conclusie waarin je antwoord geeft op je onderzoeksvraag.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6339A935-B8EB-42CD-9761-3F6980C3D6D8}"/>
              </a:ext>
            </a:extLst>
          </p:cNvPr>
          <p:cNvCxnSpPr/>
          <p:nvPr/>
        </p:nvCxnSpPr>
        <p:spPr>
          <a:xfrm flipV="1">
            <a:off x="2339752" y="1700808"/>
            <a:ext cx="115212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187544C3-8E3F-40FF-8F88-DE6B4AD134AE}"/>
              </a:ext>
            </a:extLst>
          </p:cNvPr>
          <p:cNvSpPr txBox="1"/>
          <p:nvPr/>
        </p:nvSpPr>
        <p:spPr>
          <a:xfrm>
            <a:off x="3635896" y="980728"/>
            <a:ext cx="51125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Je wilt er dus achter komen wat </a:t>
            </a:r>
            <a:r>
              <a:rPr lang="nl-NL" sz="1100" dirty="0" err="1"/>
              <a:t>leisure</a:t>
            </a:r>
            <a:r>
              <a:rPr lang="nl-NL" sz="1100" dirty="0"/>
              <a:t> voor de stad oplevert. Leisure kan op verschillende manieren iets opleveren. (sociaal, economisch </a:t>
            </a:r>
            <a:r>
              <a:rPr lang="nl-NL" sz="1100" dirty="0" err="1"/>
              <a:t>etc</a:t>
            </a:r>
            <a:r>
              <a:rPr lang="nl-NL" sz="1100" dirty="0"/>
              <a:t>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Welke vormen van </a:t>
            </a:r>
            <a:r>
              <a:rPr lang="nl-NL" sz="1100" dirty="0" err="1"/>
              <a:t>leisure</a:t>
            </a:r>
            <a:r>
              <a:rPr lang="nl-NL" sz="1100" dirty="0"/>
              <a:t> zijn er in een stad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levert dit nu op voor een stad?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moet er in jullie gebied verbeteren?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Welke voorbeelden vind je in andere gebieden/steden </a:t>
            </a:r>
            <a:r>
              <a:rPr lang="nl-NL" sz="1100" dirty="0" err="1"/>
              <a:t>mbt</a:t>
            </a:r>
            <a:r>
              <a:rPr lang="nl-NL" sz="1100" dirty="0"/>
              <a:t> tot deze verbeteringen</a:t>
            </a:r>
          </a:p>
          <a:p>
            <a:endParaRPr lang="nl-NL" sz="1100" dirty="0"/>
          </a:p>
          <a:p>
            <a:endParaRPr lang="nl-NL" sz="1100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66718194-D619-4FB8-8B31-3CE444AA3FBB}"/>
              </a:ext>
            </a:extLst>
          </p:cNvPr>
          <p:cNvSpPr/>
          <p:nvPr/>
        </p:nvSpPr>
        <p:spPr>
          <a:xfrm>
            <a:off x="3779912" y="3319608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100" dirty="0"/>
              <a:t>Kies een 2 of 3 manieren uit waarop </a:t>
            </a:r>
            <a:r>
              <a:rPr lang="nl-NL" sz="1100" dirty="0" err="1"/>
              <a:t>leisure</a:t>
            </a:r>
            <a:r>
              <a:rPr lang="nl-NL" sz="1100" dirty="0"/>
              <a:t> jouw gebied kan helpen. Hoe zou dit er dan uit zien in jouw gebied? (doelgroep, benodigdheden tijd, kosten, </a:t>
            </a:r>
            <a:r>
              <a:rPr lang="nl-NL" sz="1100" dirty="0" err="1"/>
              <a:t>etc</a:t>
            </a:r>
            <a:r>
              <a:rPr lang="nl-NL" sz="1100" dirty="0"/>
              <a:t>)</a:t>
            </a:r>
          </a:p>
          <a:p>
            <a:endParaRPr lang="nl-NL" sz="1100" dirty="0"/>
          </a:p>
          <a:p>
            <a:r>
              <a:rPr lang="nl-NL" sz="1100" dirty="0"/>
              <a:t>Maak een aantrekkelijk beschrijving van deze 2 a 3 manieren.</a:t>
            </a:r>
          </a:p>
          <a:p>
            <a:endParaRPr lang="nl-NL" sz="1100" dirty="0"/>
          </a:p>
          <a:p>
            <a:r>
              <a:rPr lang="nl-NL" sz="1100" dirty="0"/>
              <a:t>Houd in gedachte dat je dit schrijft voor de opdrachtgever</a:t>
            </a:r>
          </a:p>
          <a:p>
            <a:pPr marL="171450" indent="-171450">
              <a:buFontTx/>
              <a:buChar char="-"/>
            </a:pPr>
            <a:endParaRPr lang="nl-NL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t 15">
                <a:extLst>
                  <a:ext uri="{FF2B5EF4-FFF2-40B4-BE49-F238E27FC236}">
                    <a16:creationId xmlns:a16="http://schemas.microsoft.com/office/drawing/2014/main" id="{F94D00D2-E78E-4195-A585-6668D59105FE}"/>
                  </a:ext>
                </a:extLst>
              </p14:cNvPr>
              <p14:cNvContentPartPr/>
              <p14:nvPr/>
            </p14:nvContentPartPr>
            <p14:xfrm>
              <a:off x="2356920" y="3764564"/>
              <a:ext cx="1280520" cy="602640"/>
            </p14:xfrm>
          </p:contentPart>
        </mc:Choice>
        <mc:Fallback>
          <p:pic>
            <p:nvPicPr>
              <p:cNvPr id="16" name="Inkt 15">
                <a:extLst>
                  <a:ext uri="{FF2B5EF4-FFF2-40B4-BE49-F238E27FC236}">
                    <a16:creationId xmlns:a16="http://schemas.microsoft.com/office/drawing/2014/main" id="{F94D00D2-E78E-4195-A585-6668D59105F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2600" y="3760244"/>
                <a:ext cx="1289160" cy="61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346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DF7D1B988245B1414887988CB676" ma:contentTypeVersion="7" ma:contentTypeDescription="Een nieuw document maken." ma:contentTypeScope="" ma:versionID="653225b50c932f8fbefe15d7aed2597a">
  <xsd:schema xmlns:xsd="http://www.w3.org/2001/XMLSchema" xmlns:xs="http://www.w3.org/2001/XMLSchema" xmlns:p="http://schemas.microsoft.com/office/2006/metadata/properties" xmlns:ns2="04a8cfdc-dc7c-4728-8468-1752323b6dce" targetNamespace="http://schemas.microsoft.com/office/2006/metadata/properties" ma:root="true" ma:fieldsID="176c809b388a38541564c2441b046995" ns2:_="">
    <xsd:import namespace="04a8cfdc-dc7c-4728-8468-1752323b6d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8cfdc-dc7c-4728-8468-1752323b6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32C1D-E5B3-4B6B-A0B6-3968090F4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8cfdc-dc7c-4728-8468-1752323b6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6150C-3C52-4434-9306-084C5A47D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01EFCB-F719-4658-8848-F6197C8E7F4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4a8cfdc-dc7c-4728-8468-1752323b6dc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519</Words>
  <Application>Microsoft Office PowerPoint</Application>
  <PresentationFormat>Diavoorstelling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Machiel Huizer</cp:lastModifiedBy>
  <cp:revision>203</cp:revision>
  <cp:lastPrinted>2019-09-20T07:23:54Z</cp:lastPrinted>
  <dcterms:created xsi:type="dcterms:W3CDTF">2010-03-30T09:26:20Z</dcterms:created>
  <dcterms:modified xsi:type="dcterms:W3CDTF">2019-09-26T15:07:44Z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0x010100C1FADF7D1B988245B1414887988CB676</vt:lpwstr>
  </property>
</Properties>
</file>